
<file path=[Content_Types].xml><?xml version="1.0" encoding="utf-8"?>
<Types xmlns="http://schemas.openxmlformats.org/package/2006/content-types">
  <Default Extension="gif" ContentType="image/gif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98" r:id="rId8"/>
    <p:sldId id="283" r:id="rId9"/>
    <p:sldId id="266" r:id="rId10"/>
    <p:sldId id="268" r:id="rId11"/>
    <p:sldId id="269" r:id="rId12"/>
    <p:sldId id="270" r:id="rId13"/>
    <p:sldId id="294" r:id="rId14"/>
    <p:sldId id="295" r:id="rId15"/>
    <p:sldId id="296" r:id="rId16"/>
    <p:sldId id="284" r:id="rId17"/>
    <p:sldId id="264" r:id="rId18"/>
    <p:sldId id="286" r:id="rId19"/>
    <p:sldId id="297" r:id="rId20"/>
    <p:sldId id="277" r:id="rId21"/>
    <p:sldId id="278" r:id="rId22"/>
    <p:sldId id="289" r:id="rId23"/>
    <p:sldId id="290" r:id="rId24"/>
    <p:sldId id="291" r:id="rId25"/>
    <p:sldId id="292" r:id="rId26"/>
    <p:sldId id="293" r:id="rId2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45" roundtripDataSignature="AMtx7mjnYBaVKdMQsbz4ldWr5nr8rib/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D0099FA-F42F-45E2-9AEC-DC99CD69283B}">
  <a:tblStyle styleId="{6D0099FA-F42F-45E2-9AEC-DC99CD69283B}" styleName="Table_0">
    <a:wholeTbl>
      <a:tcTxStyle b="off" i="off">
        <a:font>
          <a:latin typeface="等线"/>
          <a:ea typeface="等线"/>
          <a:cs typeface="等线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等线"/>
          <a:ea typeface="等线"/>
          <a:cs typeface="等线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等线"/>
          <a:ea typeface="等线"/>
          <a:cs typeface="等线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等线"/>
          <a:ea typeface="等线"/>
          <a:cs typeface="等线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等线"/>
          <a:ea typeface="等线"/>
          <a:cs typeface="等线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3" name="Google Shape;173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893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38267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65668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教师：播放案例视频，回顾案例效果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346" name="Google Shape;346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对学有余力的同学，可以为Panda设计更多的特效，增加Panda的变身本领。</a:t>
            </a:r>
            <a:endParaRPr/>
          </a:p>
        </p:txBody>
      </p:sp>
      <p:sp>
        <p:nvSpPr>
          <p:cNvPr id="346" name="Google Shape;346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3277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5" name="Google Shape;275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3" name="Google Shape;373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Answer: D</a:t>
            </a:r>
            <a:endParaRPr/>
          </a:p>
        </p:txBody>
      </p:sp>
      <p:sp>
        <p:nvSpPr>
          <p:cNvPr id="374" name="Google Shape;374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8" name="Google Shape;388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Answer: B</a:t>
            </a:r>
            <a:endParaRPr/>
          </a:p>
        </p:txBody>
      </p:sp>
      <p:sp>
        <p:nvSpPr>
          <p:cNvPr id="389" name="Google Shape;389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Answer: D</a:t>
            </a:r>
            <a:endParaRPr/>
          </a:p>
        </p:txBody>
      </p:sp>
      <p:sp>
        <p:nvSpPr>
          <p:cNvPr id="405" name="Google Shape;405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9" name="Google Shape;419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9570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页">
  <p:cSld name="标题页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oogle Shape;11;p40"/>
          <p:cNvCxnSpPr/>
          <p:nvPr/>
        </p:nvCxnSpPr>
        <p:spPr>
          <a:xfrm>
            <a:off x="609484" y="6385034"/>
            <a:ext cx="1100181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4" name="Google Shape;14;p40" descr="行星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73728" y="1040130"/>
            <a:ext cx="914400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oogle Shape;15;p40"/>
          <p:cNvGrpSpPr/>
          <p:nvPr/>
        </p:nvGrpSpPr>
        <p:grpSpPr>
          <a:xfrm>
            <a:off x="6928609" y="4635590"/>
            <a:ext cx="735497" cy="790675"/>
            <a:chOff x="7039715" y="4499956"/>
            <a:chExt cx="735497" cy="790675"/>
          </a:xfrm>
        </p:grpSpPr>
        <p:pic>
          <p:nvPicPr>
            <p:cNvPr id="16" name="Google Shape;16;p40" descr="望远镜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039715" y="4616863"/>
              <a:ext cx="673768" cy="6737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7" name="Google Shape;17;p40"/>
            <p:cNvCxnSpPr/>
            <p:nvPr/>
          </p:nvCxnSpPr>
          <p:spPr>
            <a:xfrm flipH="1">
              <a:off x="7643399" y="4499956"/>
              <a:ext cx="86710" cy="132006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" name="Google Shape;18;p40"/>
            <p:cNvCxnSpPr/>
            <p:nvPr/>
          </p:nvCxnSpPr>
          <p:spPr>
            <a:xfrm rot="10800000">
              <a:off x="7713525" y="4773278"/>
              <a:ext cx="61687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" name="Google Shape;19;p40"/>
            <p:cNvCxnSpPr/>
            <p:nvPr/>
          </p:nvCxnSpPr>
          <p:spPr>
            <a:xfrm flipH="1">
              <a:off x="7677418" y="4644376"/>
              <a:ext cx="97794" cy="63239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21" name="Google Shape;21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4813" y="1806049"/>
            <a:ext cx="5922067" cy="3620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07FEA5B-804D-4DFA-918D-CC49A279E4F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1983" y="454101"/>
            <a:ext cx="1155759" cy="5810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游戏时光_标题页">
  <p:cSld name="游戏时光_标题页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84" y="427946"/>
            <a:ext cx="1132234" cy="566117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50"/>
          <p:cNvSpPr/>
          <p:nvPr/>
        </p:nvSpPr>
        <p:spPr>
          <a:xfrm>
            <a:off x="3121573" y="1602389"/>
            <a:ext cx="7094482" cy="3095736"/>
          </a:xfrm>
          <a:prstGeom prst="roundRect">
            <a:avLst>
              <a:gd name="adj" fmla="val 8010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50"/>
          <p:cNvSpPr/>
          <p:nvPr/>
        </p:nvSpPr>
        <p:spPr>
          <a:xfrm>
            <a:off x="4213996" y="2488537"/>
            <a:ext cx="4909636" cy="132343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</a:pPr>
            <a:r>
              <a:rPr lang="en-US" sz="8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游戏时光</a:t>
            </a:r>
            <a:endParaRPr sz="8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0367" y="2628900"/>
            <a:ext cx="3110739" cy="3272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知识冲浪_标题页">
  <p:cSld name="知识冲浪_标题页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84" y="427946"/>
            <a:ext cx="1132234" cy="566117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51"/>
          <p:cNvSpPr/>
          <p:nvPr/>
        </p:nvSpPr>
        <p:spPr>
          <a:xfrm>
            <a:off x="3121573" y="1602389"/>
            <a:ext cx="7094482" cy="3095736"/>
          </a:xfrm>
          <a:prstGeom prst="roundRect">
            <a:avLst>
              <a:gd name="adj" fmla="val 8010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51"/>
          <p:cNvSpPr/>
          <p:nvPr/>
        </p:nvSpPr>
        <p:spPr>
          <a:xfrm>
            <a:off x="4213996" y="2488537"/>
            <a:ext cx="4909636" cy="132343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</a:pPr>
            <a:r>
              <a:rPr lang="en-US" sz="8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知识冲浪</a:t>
            </a:r>
            <a:endParaRPr sz="8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" name="Google Shape;58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5498" y="2121395"/>
            <a:ext cx="3287537" cy="3642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编程实战_标题页">
  <p:cSld name="编程实战_标题页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84" y="427946"/>
            <a:ext cx="1132234" cy="566117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52"/>
          <p:cNvSpPr/>
          <p:nvPr/>
        </p:nvSpPr>
        <p:spPr>
          <a:xfrm>
            <a:off x="3121573" y="1602389"/>
            <a:ext cx="7094482" cy="3095736"/>
          </a:xfrm>
          <a:prstGeom prst="roundRect">
            <a:avLst>
              <a:gd name="adj" fmla="val 8010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52"/>
          <p:cNvSpPr/>
          <p:nvPr/>
        </p:nvSpPr>
        <p:spPr>
          <a:xfrm>
            <a:off x="4213996" y="2488537"/>
            <a:ext cx="4909636" cy="132343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</a:pPr>
            <a:r>
              <a:rPr lang="en-US" sz="8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编程实战</a:t>
            </a:r>
            <a:endParaRPr sz="8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4" y="2951575"/>
            <a:ext cx="3475314" cy="2838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分享时光_标题页">
  <p:cSld name="分享时光_标题页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84" y="427946"/>
            <a:ext cx="1132234" cy="56611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53"/>
          <p:cNvSpPr/>
          <p:nvPr/>
        </p:nvSpPr>
        <p:spPr>
          <a:xfrm>
            <a:off x="3121573" y="1602389"/>
            <a:ext cx="7094482" cy="3095736"/>
          </a:xfrm>
          <a:prstGeom prst="roundRect">
            <a:avLst>
              <a:gd name="adj" fmla="val 8010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53"/>
          <p:cNvSpPr/>
          <p:nvPr/>
        </p:nvSpPr>
        <p:spPr>
          <a:xfrm>
            <a:off x="4213996" y="2488537"/>
            <a:ext cx="4909636" cy="132343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</a:pPr>
            <a:r>
              <a:rPr lang="en-US" sz="8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分享时光</a:t>
            </a:r>
            <a:endParaRPr sz="8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7615" y="2714625"/>
            <a:ext cx="2986641" cy="2858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小试身手_标题页">
  <p:cSld name="小试身手_标题页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84" y="427946"/>
            <a:ext cx="1132234" cy="566117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54"/>
          <p:cNvSpPr/>
          <p:nvPr/>
        </p:nvSpPr>
        <p:spPr>
          <a:xfrm>
            <a:off x="3121573" y="1602389"/>
            <a:ext cx="7094482" cy="3095736"/>
          </a:xfrm>
          <a:prstGeom prst="roundRect">
            <a:avLst>
              <a:gd name="adj" fmla="val 8010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54"/>
          <p:cNvSpPr/>
          <p:nvPr/>
        </p:nvSpPr>
        <p:spPr>
          <a:xfrm>
            <a:off x="4213996" y="2488537"/>
            <a:ext cx="4909636" cy="132343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</a:pPr>
            <a:r>
              <a:rPr lang="en-US" sz="8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小试身手</a:t>
            </a:r>
            <a:endParaRPr sz="8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6205" y="2785881"/>
            <a:ext cx="4130946" cy="2995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结束页">
  <p:cSld name="结束页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55"/>
          <p:cNvGrpSpPr/>
          <p:nvPr/>
        </p:nvGrpSpPr>
        <p:grpSpPr>
          <a:xfrm>
            <a:off x="2218570" y="1167362"/>
            <a:ext cx="7754860" cy="4523276"/>
            <a:chOff x="1464735" y="1199098"/>
            <a:chExt cx="7754860" cy="4523276"/>
          </a:xfrm>
        </p:grpSpPr>
        <p:pic>
          <p:nvPicPr>
            <p:cNvPr id="76" name="Google Shape;76;p5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464735" y="1199098"/>
              <a:ext cx="3127938" cy="28526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" name="Google Shape;77;p55"/>
            <p:cNvSpPr/>
            <p:nvPr/>
          </p:nvSpPr>
          <p:spPr>
            <a:xfrm>
              <a:off x="4173188" y="3122422"/>
              <a:ext cx="544010" cy="544010"/>
            </a:xfrm>
            <a:prstGeom prst="ellipse">
              <a:avLst/>
            </a:prstGeom>
            <a:solidFill>
              <a:srgbClr val="5867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55"/>
            <p:cNvSpPr/>
            <p:nvPr/>
          </p:nvSpPr>
          <p:spPr>
            <a:xfrm>
              <a:off x="1497028" y="3317323"/>
              <a:ext cx="7722567" cy="2405051"/>
            </a:xfrm>
            <a:prstGeom prst="roundRect">
              <a:avLst>
                <a:gd name="adj" fmla="val 13691"/>
              </a:avLst>
            </a:prstGeom>
            <a:solidFill>
              <a:schemeClr val="lt1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55"/>
            <p:cNvSpPr/>
            <p:nvPr/>
          </p:nvSpPr>
          <p:spPr>
            <a:xfrm>
              <a:off x="2303628" y="3965850"/>
              <a:ext cx="6266459" cy="1107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600" b="1" i="0" u="none" strike="noStrike" cap="non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去探索，去创造</a:t>
              </a:r>
              <a:endParaRPr sz="19900" b="1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0" name="Google Shape;80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484" y="427946"/>
            <a:ext cx="1132234" cy="566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>
  <p:cSld name="空白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知识回顾_内容页">
  <p:cSld name="知识回顾_内容页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2"/>
          <p:cNvSpPr/>
          <p:nvPr/>
        </p:nvSpPr>
        <p:spPr>
          <a:xfrm>
            <a:off x="449318" y="386189"/>
            <a:ext cx="11293365" cy="6085622"/>
          </a:xfrm>
          <a:prstGeom prst="roundRect">
            <a:avLst>
              <a:gd name="adj" fmla="val 67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Google Shape;25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7088" y="5304017"/>
            <a:ext cx="1016209" cy="139995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通用内容页">
  <p:cSld name="通用内容页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3"/>
          <p:cNvSpPr/>
          <p:nvPr/>
        </p:nvSpPr>
        <p:spPr>
          <a:xfrm>
            <a:off x="449318" y="386189"/>
            <a:ext cx="11293365" cy="6085622"/>
          </a:xfrm>
          <a:prstGeom prst="roundRect">
            <a:avLst>
              <a:gd name="adj" fmla="val 67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Google Shape;28;p43"/>
          <p:cNvPicPr preferRelativeResize="0"/>
          <p:nvPr/>
        </p:nvPicPr>
        <p:blipFill rotWithShape="1">
          <a:blip r:embed="rId2">
            <a:alphaModFix/>
          </a:blip>
          <a:srcRect t="37501" b="34831"/>
          <a:stretch/>
        </p:blipFill>
        <p:spPr>
          <a:xfrm>
            <a:off x="4071518" y="6472518"/>
            <a:ext cx="4048965" cy="376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知识冲浪_内容页" typ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5"/>
          <p:cNvSpPr/>
          <p:nvPr/>
        </p:nvSpPr>
        <p:spPr>
          <a:xfrm>
            <a:off x="449318" y="386189"/>
            <a:ext cx="11293365" cy="6085622"/>
          </a:xfrm>
          <a:prstGeom prst="roundRect">
            <a:avLst>
              <a:gd name="adj" fmla="val 67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" name="Google Shape;34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44432" y="5092903"/>
            <a:ext cx="1481556" cy="164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编程实战_内容页">
  <p:cSld name="编程实战_内容页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6"/>
          <p:cNvSpPr/>
          <p:nvPr/>
        </p:nvSpPr>
        <p:spPr>
          <a:xfrm>
            <a:off x="449318" y="386189"/>
            <a:ext cx="11293365" cy="6085622"/>
          </a:xfrm>
          <a:prstGeom prst="roundRect">
            <a:avLst>
              <a:gd name="adj" fmla="val 67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Google Shape;37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32951" y="5181600"/>
            <a:ext cx="1787881" cy="146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分享时光_内容页">
  <p:cSld name="分享时光_内容页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7"/>
          <p:cNvSpPr/>
          <p:nvPr/>
        </p:nvSpPr>
        <p:spPr>
          <a:xfrm>
            <a:off x="449318" y="386189"/>
            <a:ext cx="11293365" cy="6085622"/>
          </a:xfrm>
          <a:prstGeom prst="roundRect">
            <a:avLst>
              <a:gd name="adj" fmla="val 67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" name="Google Shape;40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921" y="4704080"/>
            <a:ext cx="2011680" cy="1925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小试身手_内容页">
  <p:cSld name="小试身手_内容页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8"/>
          <p:cNvSpPr/>
          <p:nvPr/>
        </p:nvSpPr>
        <p:spPr>
          <a:xfrm>
            <a:off x="449318" y="386189"/>
            <a:ext cx="11293365" cy="6085622"/>
          </a:xfrm>
          <a:prstGeom prst="roundRect">
            <a:avLst>
              <a:gd name="adj" fmla="val 67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Google Shape;43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46257" y="5095673"/>
            <a:ext cx="2244558" cy="1627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知识回顾_标题页">
  <p:cSld name="知识回顾_标题页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84" y="427946"/>
            <a:ext cx="1132234" cy="566117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49"/>
          <p:cNvSpPr/>
          <p:nvPr/>
        </p:nvSpPr>
        <p:spPr>
          <a:xfrm>
            <a:off x="3121573" y="1602389"/>
            <a:ext cx="7094482" cy="3095736"/>
          </a:xfrm>
          <a:prstGeom prst="roundRect">
            <a:avLst>
              <a:gd name="adj" fmla="val 8010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chemeClr val="dk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9"/>
          <p:cNvSpPr/>
          <p:nvPr/>
        </p:nvSpPr>
        <p:spPr>
          <a:xfrm>
            <a:off x="4213996" y="2488537"/>
            <a:ext cx="4909636" cy="132343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</a:pPr>
            <a:r>
              <a:rPr lang="en-US" sz="8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知识回顾</a:t>
            </a:r>
            <a:endParaRPr sz="8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" name="Google Shape;48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1088" y="2339975"/>
            <a:ext cx="2599696" cy="3581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9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2.png"/><Relationship Id="rId10" Type="http://schemas.openxmlformats.org/officeDocument/2006/relationships/image" Target="../media/image39.png"/><Relationship Id="rId4" Type="http://schemas.openxmlformats.org/officeDocument/2006/relationships/image" Target="../media/image30.png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/>
          <p:nvPr/>
        </p:nvSpPr>
        <p:spPr>
          <a:xfrm>
            <a:off x="4572001" y="912735"/>
            <a:ext cx="7402286" cy="341627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Talented Transformations</a:t>
            </a:r>
            <a:endParaRPr dirty="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Lesson </a:t>
            </a:r>
            <a:r>
              <a:rPr lang="en-US" sz="4800" b="1" dirty="0">
                <a:solidFill>
                  <a:schemeClr val="lt1"/>
                </a:solidFill>
              </a:rPr>
              <a:t>3</a:t>
            </a:r>
            <a:endParaRPr sz="4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"/>
          <p:cNvSpPr txBox="1"/>
          <p:nvPr/>
        </p:nvSpPr>
        <p:spPr>
          <a:xfrm>
            <a:off x="555304" y="510797"/>
            <a:ext cx="665071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Programming Knowledge</a:t>
            </a:r>
            <a:endParaRPr sz="2400" b="0" i="0" u="none" strike="noStrike" cap="none" dirty="0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76" name="Google Shape;176;p13"/>
          <p:cNvGraphicFramePr/>
          <p:nvPr>
            <p:extLst>
              <p:ext uri="{D42A27DB-BD31-4B8C-83A1-F6EECF244321}">
                <p14:modId xmlns:p14="http://schemas.microsoft.com/office/powerpoint/2010/main" val="582491278"/>
              </p:ext>
            </p:extLst>
          </p:nvPr>
        </p:nvGraphicFramePr>
        <p:xfrm>
          <a:off x="1111688" y="1270257"/>
          <a:ext cx="9917383" cy="4911750"/>
        </p:xfrm>
        <a:graphic>
          <a:graphicData uri="http://schemas.openxmlformats.org/drawingml/2006/table">
            <a:tbl>
              <a:tblPr firstRow="1" firstCol="1" bandRow="1">
                <a:noFill/>
                <a:tableStyleId>{6D0099FA-F42F-45E2-9AEC-DC99CD69283B}</a:tableStyleId>
              </a:tblPr>
              <a:tblGrid>
                <a:gridCol w="1719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85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896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17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2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Block area</a:t>
                      </a:r>
                      <a:endParaRPr sz="18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rgbClr val="2EBC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EBC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EB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2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Block</a:t>
                      </a:r>
                      <a:endParaRPr sz="18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T w="12700" cap="flat" cmpd="sng">
                      <a:solidFill>
                        <a:srgbClr val="2EBC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EBC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EB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2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Function</a:t>
                      </a:r>
                      <a:endParaRPr sz="1800" b="1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T w="12700" cap="flat" cmpd="sng">
                      <a:solidFill>
                        <a:srgbClr val="2EBC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EBC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EB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3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714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6666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rgbClr val="2EBC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EBC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83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6666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T w="12700" cap="flat" cmpd="sng">
                      <a:solidFill>
                        <a:srgbClr val="2EBC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EBC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i="0" u="none" strike="noStrike" cap="none">
                        <a:solidFill>
                          <a:srgbClr val="52525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T w="12700" cap="flat" cmpd="sng">
                      <a:solidFill>
                        <a:srgbClr val="2EBC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EBC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6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714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6666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rgbClr val="2EBC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EBC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83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6666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T w="12700" cap="flat" cmpd="sng">
                      <a:solidFill>
                        <a:srgbClr val="2EBC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EBC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/>
                    </a:p>
                  </a:txBody>
                  <a:tcPr marL="68575" marR="68575" marT="0" marB="0" anchor="ctr">
                    <a:lnT w="12700" cap="flat" cmpd="sng">
                      <a:solidFill>
                        <a:srgbClr val="2EBC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EBC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7" name="Google Shape;177;p13"/>
          <p:cNvSpPr txBox="1"/>
          <p:nvPr/>
        </p:nvSpPr>
        <p:spPr>
          <a:xfrm>
            <a:off x="6122986" y="3041375"/>
            <a:ext cx="3690698" cy="87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Press a key on the keyboard to start the subsequent action.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3"/>
          <p:cNvSpPr txBox="1"/>
          <p:nvPr/>
        </p:nvSpPr>
        <p:spPr>
          <a:xfrm>
            <a:off x="6068389" y="4720573"/>
            <a:ext cx="4226248" cy="1290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Change the size of the </a:t>
            </a:r>
            <a:r>
              <a:rPr lang="en-US" sz="1800">
                <a:solidFill>
                  <a:srgbClr val="525252"/>
                </a:solidFill>
              </a:rPr>
              <a:t>sprite</a:t>
            </a:r>
            <a:r>
              <a:rPr lang="en-US" sz="1800" b="0" i="0" u="none" strike="noStrike" cap="none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. When the value is positive, the role will become larger and vice versa.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6890" y="3215005"/>
            <a:ext cx="609600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66890" y="5003800"/>
            <a:ext cx="596900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49247" y="2430780"/>
            <a:ext cx="1283970" cy="210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70482" y="5067300"/>
            <a:ext cx="1841500" cy="59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oogle Shape;176;p13">
            <a:extLst>
              <a:ext uri="{FF2B5EF4-FFF2-40B4-BE49-F238E27FC236}">
                <a16:creationId xmlns:a16="http://schemas.microsoft.com/office/drawing/2014/main" id="{134D29C9-B28A-4675-9D6F-BD45AAD231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797920"/>
              </p:ext>
            </p:extLst>
          </p:nvPr>
        </p:nvGraphicFramePr>
        <p:xfrm>
          <a:off x="1111688" y="1270257"/>
          <a:ext cx="9917383" cy="4911750"/>
        </p:xfrm>
        <a:graphic>
          <a:graphicData uri="http://schemas.openxmlformats.org/drawingml/2006/table">
            <a:tbl>
              <a:tblPr firstRow="1" firstCol="1" bandRow="1">
                <a:noFill/>
                <a:tableStyleId>{6D0099FA-F42F-45E2-9AEC-DC99CD69283B}</a:tableStyleId>
              </a:tblPr>
              <a:tblGrid>
                <a:gridCol w="1719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85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896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17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2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Block area</a:t>
                      </a:r>
                      <a:endParaRPr sz="18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rgbClr val="2EBC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EBC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EB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2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Block</a:t>
                      </a:r>
                      <a:endParaRPr sz="1800" b="1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T w="12700" cap="flat" cmpd="sng">
                      <a:solidFill>
                        <a:srgbClr val="2EBC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EBC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EB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2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Function</a:t>
                      </a:r>
                      <a:endParaRPr sz="1800" b="1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T w="12700" cap="flat" cmpd="sng">
                      <a:solidFill>
                        <a:srgbClr val="2EBC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EBC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EB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3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714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6666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rgbClr val="2EBC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EBC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83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6666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T w="12700" cap="flat" cmpd="sng">
                      <a:solidFill>
                        <a:srgbClr val="2EBC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EBC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i="0" u="none" strike="noStrike" cap="none">
                        <a:solidFill>
                          <a:srgbClr val="52525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T w="12700" cap="flat" cmpd="sng">
                      <a:solidFill>
                        <a:srgbClr val="2EBC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EBC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6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714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6666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rgbClr val="2EBC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EBC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83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6666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T w="12700" cap="flat" cmpd="sng">
                      <a:solidFill>
                        <a:srgbClr val="2EBC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EBC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/>
                    </a:p>
                  </a:txBody>
                  <a:tcPr marL="68575" marR="68575" marT="0" marB="0" anchor="ctr">
                    <a:lnT w="12700" cap="flat" cmpd="sng">
                      <a:solidFill>
                        <a:srgbClr val="2EBC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EBC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2" name="Google Shape;192;p14"/>
          <p:cNvSpPr txBox="1"/>
          <p:nvPr/>
        </p:nvSpPr>
        <p:spPr>
          <a:xfrm>
            <a:off x="5983888" y="4701077"/>
            <a:ext cx="3559830" cy="744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Clear the set graphic effects and restore the initial state of the </a:t>
            </a:r>
            <a:r>
              <a:rPr lang="en-US" sz="1500" dirty="0">
                <a:solidFill>
                  <a:srgbClr val="525252"/>
                </a:solidFill>
              </a:rPr>
              <a:t>sprite</a:t>
            </a:r>
            <a:r>
              <a:rPr lang="en-US" sz="1500" b="0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 b="0" i="0" u="none" strike="noStrike" cap="none" dirty="0">
              <a:solidFill>
                <a:srgbClr val="5252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4"/>
          <p:cNvSpPr txBox="1"/>
          <p:nvPr/>
        </p:nvSpPr>
        <p:spPr>
          <a:xfrm>
            <a:off x="5982643" y="2710534"/>
            <a:ext cx="4081789" cy="1436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Change the special effects of the </a:t>
            </a:r>
            <a:r>
              <a:rPr lang="en-US" sz="1500" dirty="0">
                <a:solidFill>
                  <a:srgbClr val="525252"/>
                </a:solidFill>
              </a:rPr>
              <a:t>sprite</a:t>
            </a:r>
            <a:r>
              <a:rPr lang="en-US" sz="1500" b="0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. When the value is positive, the graphic effects will be strengthened and vice versa.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3586" y="2610426"/>
            <a:ext cx="596900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49283" y="2449830"/>
            <a:ext cx="1873885" cy="1858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49283" y="4700905"/>
            <a:ext cx="18288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94;p14">
            <a:extLst>
              <a:ext uri="{FF2B5EF4-FFF2-40B4-BE49-F238E27FC236}">
                <a16:creationId xmlns:a16="http://schemas.microsoft.com/office/drawing/2014/main" id="{53B3AD2A-3A28-4DE6-9E21-718C941E960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3586" y="4901016"/>
            <a:ext cx="596900" cy="6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75;p13">
            <a:extLst>
              <a:ext uri="{FF2B5EF4-FFF2-40B4-BE49-F238E27FC236}">
                <a16:creationId xmlns:a16="http://schemas.microsoft.com/office/drawing/2014/main" id="{66F7F97C-37B3-453F-A027-163DA594451C}"/>
              </a:ext>
            </a:extLst>
          </p:cNvPr>
          <p:cNvSpPr txBox="1"/>
          <p:nvPr/>
        </p:nvSpPr>
        <p:spPr>
          <a:xfrm>
            <a:off x="555304" y="510797"/>
            <a:ext cx="665071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Programming Knowledge</a:t>
            </a:r>
            <a:endParaRPr sz="2400" b="0" i="0" u="none" strike="noStrike" cap="none" dirty="0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5"/>
          <p:cNvSpPr txBox="1"/>
          <p:nvPr/>
        </p:nvSpPr>
        <p:spPr>
          <a:xfrm>
            <a:off x="2504958" y="1997859"/>
            <a:ext cx="7182085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Set the Sprite’s </a:t>
            </a:r>
            <a:r>
              <a:rPr lang="en-US" sz="6000" b="1" dirty="0">
                <a:solidFill>
                  <a:srgbClr val="00B0F0"/>
                </a:solidFill>
              </a:rPr>
              <a:t>Transformation E</a:t>
            </a:r>
            <a:r>
              <a:rPr lang="en-US" sz="6000" b="1" i="0" u="none" strike="noStrike" cap="none" dirty="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ffect</a:t>
            </a:r>
            <a:endParaRPr sz="4400" b="0" i="0" u="none" strike="noStrike" cap="none" dirty="0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19;p17">
            <a:extLst>
              <a:ext uri="{FF2B5EF4-FFF2-40B4-BE49-F238E27FC236}">
                <a16:creationId xmlns:a16="http://schemas.microsoft.com/office/drawing/2014/main" id="{EBB98AEF-DA9F-4B63-BA06-7974D4FC48C4}"/>
              </a:ext>
            </a:extLst>
          </p:cNvPr>
          <p:cNvSpPr/>
          <p:nvPr/>
        </p:nvSpPr>
        <p:spPr>
          <a:xfrm>
            <a:off x="929636" y="664992"/>
            <a:ext cx="10770208" cy="4624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>
              <a:lnSpc>
                <a:spcPct val="200000"/>
              </a:lnSpc>
              <a:buSzPts val="1900"/>
            </a:pPr>
            <a:r>
              <a:rPr lang="en-US" sz="1900" b="1" dirty="0">
                <a:solidFill>
                  <a:srgbClr val="525252"/>
                </a:solidFill>
              </a:rPr>
              <a:t>Step 1: </a:t>
            </a:r>
            <a:r>
              <a:rPr lang="en-US" sz="1900" dirty="0">
                <a:solidFill>
                  <a:srgbClr val="525252"/>
                </a:solidFill>
              </a:rPr>
              <a:t>Open the </a:t>
            </a:r>
            <a:r>
              <a:rPr lang="en-US" sz="1900" dirty="0" err="1">
                <a:solidFill>
                  <a:srgbClr val="525252"/>
                </a:solidFill>
              </a:rPr>
              <a:t>mBlock</a:t>
            </a:r>
            <a:r>
              <a:rPr lang="en-US" sz="1900" dirty="0">
                <a:solidFill>
                  <a:srgbClr val="525252"/>
                </a:solidFill>
              </a:rPr>
              <a:t> software. Create a new file and click the Sprites tab in the</a:t>
            </a:r>
            <a:br>
              <a:rPr lang="en-US" sz="1900" dirty="0">
                <a:solidFill>
                  <a:srgbClr val="525252"/>
                </a:solidFill>
              </a:rPr>
            </a:br>
            <a:r>
              <a:rPr lang="en-US" sz="1900" dirty="0">
                <a:solidFill>
                  <a:srgbClr val="525252"/>
                </a:solidFill>
              </a:rPr>
              <a:t>	Stage Area to ensure that we are programming the Panda sprite.</a:t>
            </a:r>
          </a:p>
          <a:p>
            <a:pPr lvl="0">
              <a:lnSpc>
                <a:spcPct val="200000"/>
              </a:lnSpc>
              <a:buSzPts val="1900"/>
            </a:pPr>
            <a:r>
              <a:rPr lang="en-US" sz="1900" b="1" dirty="0">
                <a:solidFill>
                  <a:srgbClr val="525252"/>
                </a:solidFill>
              </a:rPr>
              <a:t>Step 2: </a:t>
            </a:r>
            <a:r>
              <a:rPr lang="en-US" sz="1900" dirty="0">
                <a:solidFill>
                  <a:srgbClr val="525252"/>
                </a:solidFill>
              </a:rPr>
              <a:t>Find and select              from the Block Area. Click and drag the</a:t>
            </a:r>
            <a:br>
              <a:rPr lang="en-US" sz="1900" dirty="0">
                <a:solidFill>
                  <a:srgbClr val="525252"/>
                </a:solidFill>
              </a:rPr>
            </a:br>
            <a:r>
              <a:rPr lang="en-US" sz="1900" dirty="0">
                <a:solidFill>
                  <a:srgbClr val="525252"/>
                </a:solidFill>
              </a:rPr>
              <a:t>	block to the Script Area. Click the arrow next to “space” and change it to</a:t>
            </a:r>
          </a:p>
          <a:p>
            <a:pPr lvl="0">
              <a:lnSpc>
                <a:spcPct val="200000"/>
              </a:lnSpc>
              <a:buSzPts val="1900"/>
            </a:pPr>
            <a:r>
              <a:rPr lang="en-US" sz="1900" b="1" dirty="0">
                <a:solidFill>
                  <a:srgbClr val="525252"/>
                </a:solidFill>
              </a:rPr>
              <a:t>				.</a:t>
            </a:r>
          </a:p>
          <a:p>
            <a:pPr lvl="0">
              <a:lnSpc>
                <a:spcPct val="200000"/>
              </a:lnSpc>
              <a:buSzPts val="1900"/>
            </a:pPr>
            <a:r>
              <a:rPr lang="en-US" sz="1900" b="1" dirty="0">
                <a:solidFill>
                  <a:srgbClr val="525252"/>
                </a:solidFill>
              </a:rPr>
              <a:t>Step 3: </a:t>
            </a:r>
            <a:r>
              <a:rPr lang="en-US" sz="1900" dirty="0">
                <a:solidFill>
                  <a:srgbClr val="525252"/>
                </a:solidFill>
              </a:rPr>
              <a:t>Find and select 	           from the Block Area. Click and drag the </a:t>
            </a:r>
          </a:p>
          <a:p>
            <a:pPr lvl="0">
              <a:lnSpc>
                <a:spcPct val="200000"/>
              </a:lnSpc>
              <a:buSzPts val="1900"/>
            </a:pPr>
            <a:r>
              <a:rPr lang="en-US" sz="1900" dirty="0">
                <a:solidFill>
                  <a:srgbClr val="525252"/>
                </a:solidFill>
              </a:rPr>
              <a:t>	block to the Script Area and attach it beneath the			         block.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Step 4: </a:t>
            </a:r>
            <a:r>
              <a:rPr lang="en-US" sz="1900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Repeat steps 2 and 3 using the following blocks:</a:t>
            </a:r>
            <a:endParaRPr sz="1900" b="1" i="0" u="none" strike="noStrike" cap="none" dirty="0">
              <a:solidFill>
                <a:srgbClr val="5252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2283" y="3103755"/>
            <a:ext cx="2373789" cy="58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76960" y="1843112"/>
            <a:ext cx="631825" cy="644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95903" y="1843112"/>
            <a:ext cx="2216358" cy="644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29;p18">
            <a:extLst>
              <a:ext uri="{FF2B5EF4-FFF2-40B4-BE49-F238E27FC236}">
                <a16:creationId xmlns:a16="http://schemas.microsoft.com/office/drawing/2014/main" id="{E0D5AD59-0839-4626-9B75-8F63B18EF75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895903" y="3634875"/>
            <a:ext cx="17780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30;p18">
            <a:extLst>
              <a:ext uri="{FF2B5EF4-FFF2-40B4-BE49-F238E27FC236}">
                <a16:creationId xmlns:a16="http://schemas.microsoft.com/office/drawing/2014/main" id="{6C80E94C-B643-4F88-A2DF-81BC82693F4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57923" y="3691656"/>
            <a:ext cx="4699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21;p17">
            <a:extLst>
              <a:ext uri="{FF2B5EF4-FFF2-40B4-BE49-F238E27FC236}">
                <a16:creationId xmlns:a16="http://schemas.microsoft.com/office/drawing/2014/main" id="{78866D8D-258A-49D6-9D2F-3C187E7099A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11114" y="4192763"/>
            <a:ext cx="2373789" cy="58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38;p19">
            <a:extLst>
              <a:ext uri="{FF2B5EF4-FFF2-40B4-BE49-F238E27FC236}">
                <a16:creationId xmlns:a16="http://schemas.microsoft.com/office/drawing/2014/main" id="{983038D6-CCFA-43C7-93CB-6757F099CCFC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972283" y="5289294"/>
            <a:ext cx="2682058" cy="641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49;p20">
            <a:extLst>
              <a:ext uri="{FF2B5EF4-FFF2-40B4-BE49-F238E27FC236}">
                <a16:creationId xmlns:a16="http://schemas.microsoft.com/office/drawing/2014/main" id="{97160866-3319-4526-8D11-5D2997852896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172151" y="5462869"/>
            <a:ext cx="1560649" cy="4671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3050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19;p17">
            <a:extLst>
              <a:ext uri="{FF2B5EF4-FFF2-40B4-BE49-F238E27FC236}">
                <a16:creationId xmlns:a16="http://schemas.microsoft.com/office/drawing/2014/main" id="{EBB98AEF-DA9F-4B63-BA06-7974D4FC48C4}"/>
              </a:ext>
            </a:extLst>
          </p:cNvPr>
          <p:cNvSpPr/>
          <p:nvPr/>
        </p:nvSpPr>
        <p:spPr>
          <a:xfrm>
            <a:off x="929636" y="620308"/>
            <a:ext cx="10770208" cy="4039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>
              <a:lnSpc>
                <a:spcPct val="200000"/>
              </a:lnSpc>
              <a:buSzPts val="1900"/>
            </a:pPr>
            <a:r>
              <a:rPr lang="en-US" sz="1900" b="1" dirty="0">
                <a:solidFill>
                  <a:srgbClr val="525252"/>
                </a:solidFill>
              </a:rPr>
              <a:t>Step 5: </a:t>
            </a:r>
            <a:r>
              <a:rPr lang="en-US" sz="1900" dirty="0">
                <a:solidFill>
                  <a:srgbClr val="525252"/>
                </a:solidFill>
              </a:rPr>
              <a:t>Find and select              from the Block Area. Click and drag the</a:t>
            </a:r>
            <a:br>
              <a:rPr lang="en-US" sz="1900" dirty="0">
                <a:solidFill>
                  <a:srgbClr val="525252"/>
                </a:solidFill>
              </a:rPr>
            </a:br>
            <a:r>
              <a:rPr lang="en-US" sz="1900" dirty="0">
                <a:solidFill>
                  <a:srgbClr val="525252"/>
                </a:solidFill>
              </a:rPr>
              <a:t>	block to the Script Area. Click the arrow next to “space” and change it to</a:t>
            </a:r>
          </a:p>
          <a:p>
            <a:pPr lvl="0">
              <a:lnSpc>
                <a:spcPct val="200000"/>
              </a:lnSpc>
              <a:buSzPts val="1900"/>
            </a:pPr>
            <a:r>
              <a:rPr lang="en-US" sz="1900" b="1" dirty="0">
                <a:solidFill>
                  <a:srgbClr val="525252"/>
                </a:solidFill>
              </a:rPr>
              <a:t>			            .</a:t>
            </a:r>
          </a:p>
          <a:p>
            <a:pPr lvl="0">
              <a:lnSpc>
                <a:spcPct val="200000"/>
              </a:lnSpc>
              <a:buSzPts val="1900"/>
            </a:pPr>
            <a:r>
              <a:rPr lang="en-US" sz="1900" b="1" dirty="0">
                <a:solidFill>
                  <a:srgbClr val="525252"/>
                </a:solidFill>
              </a:rPr>
              <a:t>Step 6: </a:t>
            </a:r>
            <a:r>
              <a:rPr lang="en-US" sz="1900" dirty="0">
                <a:solidFill>
                  <a:srgbClr val="525252"/>
                </a:solidFill>
              </a:rPr>
              <a:t>Find and select 	           from the Block Area. Click and drag the </a:t>
            </a:r>
          </a:p>
          <a:p>
            <a:pPr lvl="0">
              <a:lnSpc>
                <a:spcPct val="200000"/>
              </a:lnSpc>
              <a:buSzPts val="1900"/>
            </a:pPr>
            <a:r>
              <a:rPr lang="en-US" sz="1900" dirty="0">
                <a:solidFill>
                  <a:srgbClr val="525252"/>
                </a:solidFill>
              </a:rPr>
              <a:t>	block to the Script Area and attach it beneath the			         block. Click the 	arrow next to “color” and change it to	              	         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Step 7: </a:t>
            </a:r>
            <a:r>
              <a:rPr lang="en-US" sz="1900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Repeat steps 5 and 6 using the following blocks:</a:t>
            </a:r>
            <a:endParaRPr sz="1900" b="1" i="0" u="none" strike="noStrike" cap="none" dirty="0">
              <a:solidFill>
                <a:srgbClr val="5252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76960" y="633745"/>
            <a:ext cx="631825" cy="644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95903" y="633745"/>
            <a:ext cx="2216358" cy="644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30;p18">
            <a:extLst>
              <a:ext uri="{FF2B5EF4-FFF2-40B4-BE49-F238E27FC236}">
                <a16:creationId xmlns:a16="http://schemas.microsoft.com/office/drawing/2014/main" id="{6C80E94C-B643-4F88-A2DF-81BC82693F4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57923" y="2482289"/>
            <a:ext cx="4699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67;p22">
            <a:extLst>
              <a:ext uri="{FF2B5EF4-FFF2-40B4-BE49-F238E27FC236}">
                <a16:creationId xmlns:a16="http://schemas.microsoft.com/office/drawing/2014/main" id="{9B1C7812-E7C1-4F3F-9497-2E02DE355E0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812694" y="2418558"/>
            <a:ext cx="2633980" cy="57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68;p22">
            <a:extLst>
              <a:ext uri="{FF2B5EF4-FFF2-40B4-BE49-F238E27FC236}">
                <a16:creationId xmlns:a16="http://schemas.microsoft.com/office/drawing/2014/main" id="{0AC1A2DE-750C-475B-A0A0-CCBE7858A771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00252" y="3593624"/>
            <a:ext cx="2898361" cy="57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79;p23">
            <a:extLst>
              <a:ext uri="{FF2B5EF4-FFF2-40B4-BE49-F238E27FC236}">
                <a16:creationId xmlns:a16="http://schemas.microsoft.com/office/drawing/2014/main" id="{D5439392-FF1B-4929-B124-098432C858CB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972283" y="4794992"/>
            <a:ext cx="2715223" cy="65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288;p24">
            <a:extLst>
              <a:ext uri="{FF2B5EF4-FFF2-40B4-BE49-F238E27FC236}">
                <a16:creationId xmlns:a16="http://schemas.microsoft.com/office/drawing/2014/main" id="{BD7240FC-6F09-4EDA-AD11-B52D318698E3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902273" y="4910781"/>
            <a:ext cx="2824933" cy="53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57;p21">
            <a:extLst>
              <a:ext uri="{FF2B5EF4-FFF2-40B4-BE49-F238E27FC236}">
                <a16:creationId xmlns:a16="http://schemas.microsoft.com/office/drawing/2014/main" id="{C97FAA54-0C3D-4D22-9FBA-F565C9C24BEC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972283" y="1798447"/>
            <a:ext cx="2437765" cy="626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57;p21">
            <a:extLst>
              <a:ext uri="{FF2B5EF4-FFF2-40B4-BE49-F238E27FC236}">
                <a16:creationId xmlns:a16="http://schemas.microsoft.com/office/drawing/2014/main" id="{189B0FB4-30F9-4C9C-8571-176AC583DB6E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337374" y="3002989"/>
            <a:ext cx="2437765" cy="6261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4420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19;p17">
            <a:extLst>
              <a:ext uri="{FF2B5EF4-FFF2-40B4-BE49-F238E27FC236}">
                <a16:creationId xmlns:a16="http://schemas.microsoft.com/office/drawing/2014/main" id="{EBB98AEF-DA9F-4B63-BA06-7974D4FC48C4}"/>
              </a:ext>
            </a:extLst>
          </p:cNvPr>
          <p:cNvSpPr/>
          <p:nvPr/>
        </p:nvSpPr>
        <p:spPr>
          <a:xfrm>
            <a:off x="929636" y="335842"/>
            <a:ext cx="10770208" cy="608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>
              <a:lnSpc>
                <a:spcPct val="200000"/>
              </a:lnSpc>
              <a:buSzPts val="1900"/>
            </a:pPr>
            <a:r>
              <a:rPr lang="en-US" sz="1900" b="1" dirty="0">
                <a:solidFill>
                  <a:srgbClr val="525252"/>
                </a:solidFill>
              </a:rPr>
              <a:t>Step 8: </a:t>
            </a:r>
            <a:r>
              <a:rPr lang="en-US" sz="1900" dirty="0">
                <a:solidFill>
                  <a:srgbClr val="525252"/>
                </a:solidFill>
              </a:rPr>
              <a:t>Find and select              from the Block Area. Click and drag the</a:t>
            </a:r>
            <a:br>
              <a:rPr lang="en-US" sz="1900" dirty="0">
                <a:solidFill>
                  <a:srgbClr val="525252"/>
                </a:solidFill>
              </a:rPr>
            </a:br>
            <a:r>
              <a:rPr lang="en-US" sz="1900" dirty="0">
                <a:solidFill>
                  <a:srgbClr val="525252"/>
                </a:solidFill>
              </a:rPr>
              <a:t>	block to the Script Area</a:t>
            </a:r>
          </a:p>
          <a:p>
            <a:pPr lvl="0">
              <a:lnSpc>
                <a:spcPct val="200000"/>
              </a:lnSpc>
              <a:buSzPts val="1900"/>
            </a:pPr>
            <a:r>
              <a:rPr lang="en-US" sz="1900" b="1" dirty="0">
                <a:solidFill>
                  <a:srgbClr val="525252"/>
                </a:solidFill>
              </a:rPr>
              <a:t>Step 9: </a:t>
            </a:r>
            <a:r>
              <a:rPr lang="en-US" sz="1900" dirty="0">
                <a:solidFill>
                  <a:srgbClr val="525252"/>
                </a:solidFill>
              </a:rPr>
              <a:t>Find and select 	           from the Block Area. Click and drag the </a:t>
            </a:r>
          </a:p>
          <a:p>
            <a:pPr lvl="0">
              <a:lnSpc>
                <a:spcPct val="200000"/>
              </a:lnSpc>
              <a:buSzPts val="1900"/>
            </a:pPr>
            <a:r>
              <a:rPr lang="en-US" sz="1900" dirty="0">
                <a:solidFill>
                  <a:srgbClr val="525252"/>
                </a:solidFill>
              </a:rPr>
              <a:t>	block to the Script Area and attach it beneath the			         block.</a:t>
            </a:r>
          </a:p>
          <a:p>
            <a:pPr lvl="0">
              <a:lnSpc>
                <a:spcPct val="200000"/>
              </a:lnSpc>
              <a:buSzPts val="1900"/>
            </a:pPr>
            <a:endParaRPr lang="en-US" sz="1900" dirty="0">
              <a:solidFill>
                <a:srgbClr val="525252"/>
              </a:solidFill>
            </a:endParaRPr>
          </a:p>
          <a:p>
            <a:pPr lvl="0">
              <a:lnSpc>
                <a:spcPct val="200000"/>
              </a:lnSpc>
              <a:buSzPts val="1900"/>
            </a:pPr>
            <a:endParaRPr lang="en-US" sz="1900" dirty="0">
              <a:solidFill>
                <a:srgbClr val="525252"/>
              </a:solidFill>
            </a:endParaRPr>
          </a:p>
          <a:p>
            <a:pPr lvl="0">
              <a:lnSpc>
                <a:spcPct val="200000"/>
              </a:lnSpc>
              <a:buSzPts val="1900"/>
            </a:pPr>
            <a:endParaRPr lang="en-US" sz="1900" dirty="0">
              <a:solidFill>
                <a:srgbClr val="525252"/>
              </a:solidFill>
            </a:endParaRPr>
          </a:p>
          <a:p>
            <a:pPr lvl="0">
              <a:lnSpc>
                <a:spcPct val="200000"/>
              </a:lnSpc>
              <a:buSzPts val="1900"/>
            </a:pPr>
            <a:r>
              <a:rPr lang="en-US" sz="1900" dirty="0">
                <a:solidFill>
                  <a:srgbClr val="525252"/>
                </a:solidFill>
              </a:rPr>
              <a:t>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900" b="1" i="0" u="none" strike="noStrike" cap="none" dirty="0">
              <a:solidFill>
                <a:srgbClr val="52525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Step 10:</a:t>
            </a:r>
            <a:r>
              <a:rPr lang="en-US" sz="1900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 Press the arrow and space keys on the keyboard to observe Panda’s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rgbClr val="525252"/>
                </a:solidFill>
              </a:rPr>
              <a:t>	 </a:t>
            </a:r>
            <a:r>
              <a:rPr lang="en-US" sz="1900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transformations.</a:t>
            </a:r>
            <a:endParaRPr sz="1900" b="1" i="0" u="none" strike="noStrike" cap="none" dirty="0">
              <a:solidFill>
                <a:srgbClr val="5252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76960" y="633745"/>
            <a:ext cx="631825" cy="644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95903" y="633745"/>
            <a:ext cx="2216358" cy="644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30;p18">
            <a:extLst>
              <a:ext uri="{FF2B5EF4-FFF2-40B4-BE49-F238E27FC236}">
                <a16:creationId xmlns:a16="http://schemas.microsoft.com/office/drawing/2014/main" id="{6C80E94C-B643-4F88-A2DF-81BC82693F4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57923" y="1894066"/>
            <a:ext cx="4699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05;p26">
            <a:extLst>
              <a:ext uri="{FF2B5EF4-FFF2-40B4-BE49-F238E27FC236}">
                <a16:creationId xmlns:a16="http://schemas.microsoft.com/office/drawing/2014/main" id="{8FA62612-CFC6-4A22-B1C5-19B18F2F585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895903" y="1875016"/>
            <a:ext cx="17780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23;p17">
            <a:extLst>
              <a:ext uri="{FF2B5EF4-FFF2-40B4-BE49-F238E27FC236}">
                <a16:creationId xmlns:a16="http://schemas.microsoft.com/office/drawing/2014/main" id="{E2983213-38C6-44C9-9CE1-A62DEBCA482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46112" y="2397444"/>
            <a:ext cx="2216358" cy="644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51;p10">
            <a:extLst>
              <a:ext uri="{FF2B5EF4-FFF2-40B4-BE49-F238E27FC236}">
                <a16:creationId xmlns:a16="http://schemas.microsoft.com/office/drawing/2014/main" id="{FA975F10-DF31-4AC0-88A1-A76F01F345F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46373" y="3240826"/>
            <a:ext cx="5122311" cy="216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3;p10">
            <a:extLst>
              <a:ext uri="{FF2B5EF4-FFF2-40B4-BE49-F238E27FC236}">
                <a16:creationId xmlns:a16="http://schemas.microsoft.com/office/drawing/2014/main" id="{8E072946-A610-4888-93C6-87DB9E5B3384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778131" y="3215107"/>
            <a:ext cx="2550973" cy="11039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6144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0103" y="0"/>
            <a:ext cx="839179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"/>
          <p:cNvSpPr/>
          <p:nvPr/>
        </p:nvSpPr>
        <p:spPr>
          <a:xfrm>
            <a:off x="4008328" y="1741118"/>
            <a:ext cx="5774500" cy="268057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Try It</a:t>
            </a:r>
            <a:endParaRPr sz="66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6183" y="2104374"/>
            <a:ext cx="3521078" cy="3521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4696" y="275706"/>
            <a:ext cx="1283600" cy="6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1"/>
          <p:cNvSpPr txBox="1"/>
          <p:nvPr/>
        </p:nvSpPr>
        <p:spPr>
          <a:xfrm>
            <a:off x="1056000" y="746969"/>
            <a:ext cx="10080000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Independent Practice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525252"/>
                </a:solidFill>
              </a:rPr>
              <a:t>Panda’s Transformation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Panda is excited to showcase a variety of transformations at the upcoming party.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Create a program that does the following:</a:t>
            </a:r>
            <a:endParaRPr dirty="0"/>
          </a:p>
        </p:txBody>
      </p:sp>
      <p:sp>
        <p:nvSpPr>
          <p:cNvPr id="3" name="Google Shape;348;p31">
            <a:extLst>
              <a:ext uri="{FF2B5EF4-FFF2-40B4-BE49-F238E27FC236}">
                <a16:creationId xmlns:a16="http://schemas.microsoft.com/office/drawing/2014/main" id="{54537D12-853B-44B2-B73A-B24313D2B420}"/>
              </a:ext>
            </a:extLst>
          </p:cNvPr>
          <p:cNvSpPr txBox="1"/>
          <p:nvPr/>
        </p:nvSpPr>
        <p:spPr>
          <a:xfrm>
            <a:off x="1435828" y="3062644"/>
            <a:ext cx="100800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Includes an appropriate background for the party.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25252"/>
                </a:solidFill>
              </a:rPr>
              <a:t>Includes 3 transformation effects.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25252"/>
                </a:solidFill>
              </a:rPr>
              <a:t>Triggers transformations using the ↑, ↓, ←, → , W, A, S, and D keys.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25252"/>
                </a:solidFill>
              </a:rPr>
              <a:t>Triggers a reset of the effects and size using the space key.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1"/>
          <p:cNvSpPr txBox="1"/>
          <p:nvPr/>
        </p:nvSpPr>
        <p:spPr>
          <a:xfrm>
            <a:off x="1056000" y="746969"/>
            <a:ext cx="10080000" cy="184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525252"/>
                </a:solidFill>
              </a:rPr>
              <a:t>Extension</a:t>
            </a:r>
            <a:endParaRPr dirty="0"/>
          </a:p>
          <a:p>
            <a:pPr lvl="0">
              <a:lnSpc>
                <a:spcPct val="150000"/>
              </a:lnSpc>
            </a:pPr>
            <a:r>
              <a:rPr lang="en-US" sz="2000" dirty="0">
                <a:solidFill>
                  <a:srgbClr val="525252"/>
                </a:solidFill>
              </a:rPr>
              <a:t>Challenge students with remaining time to do one or more of the following:</a:t>
            </a:r>
          </a:p>
        </p:txBody>
      </p:sp>
      <p:sp>
        <p:nvSpPr>
          <p:cNvPr id="3" name="Google Shape;348;p31">
            <a:extLst>
              <a:ext uri="{FF2B5EF4-FFF2-40B4-BE49-F238E27FC236}">
                <a16:creationId xmlns:a16="http://schemas.microsoft.com/office/drawing/2014/main" id="{54537D12-853B-44B2-B73A-B24313D2B420}"/>
              </a:ext>
            </a:extLst>
          </p:cNvPr>
          <p:cNvSpPr txBox="1"/>
          <p:nvPr/>
        </p:nvSpPr>
        <p:spPr>
          <a:xfrm>
            <a:off x="1435828" y="2654680"/>
            <a:ext cx="100800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25252"/>
                </a:solidFill>
              </a:rPr>
              <a:t>Trigger multiple transformations with the same event.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25252"/>
                </a:solidFill>
              </a:rPr>
              <a:t>Add say blocks to program Panda to say something during the transformation showcase.</a:t>
            </a:r>
          </a:p>
        </p:txBody>
      </p:sp>
    </p:spTree>
    <p:extLst>
      <p:ext uri="{BB962C8B-B14F-4D97-AF65-F5344CB8AC3E}">
        <p14:creationId xmlns:p14="http://schemas.microsoft.com/office/powerpoint/2010/main" val="4124348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/>
          <p:nvPr/>
        </p:nvSpPr>
        <p:spPr>
          <a:xfrm>
            <a:off x="4008328" y="1741118"/>
            <a:ext cx="5774500" cy="268057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Review</a:t>
            </a:r>
            <a:endParaRPr sz="66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6183" y="2104374"/>
            <a:ext cx="3521078" cy="3521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4696" y="275706"/>
            <a:ext cx="1283600" cy="6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/>
          <p:nvPr/>
        </p:nvSpPr>
        <p:spPr>
          <a:xfrm>
            <a:off x="4008328" y="1741118"/>
            <a:ext cx="5774500" cy="268057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Let’s Share!</a:t>
            </a:r>
            <a:endParaRPr sz="6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6183" y="2104374"/>
            <a:ext cx="3521078" cy="3521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4696" y="275706"/>
            <a:ext cx="1283600" cy="6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4"/>
          <p:cNvSpPr txBox="1"/>
          <p:nvPr/>
        </p:nvSpPr>
        <p:spPr>
          <a:xfrm>
            <a:off x="1390891" y="2860158"/>
            <a:ext cx="941021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 b="1" i="0" u="none" strike="noStrike" cap="non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Share Your Project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4"/>
          <p:cNvSpPr/>
          <p:nvPr/>
        </p:nvSpPr>
        <p:spPr>
          <a:xfrm>
            <a:off x="4008328" y="1741118"/>
            <a:ext cx="5774500" cy="268057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Review</a:t>
            </a:r>
            <a:endParaRPr sz="66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9" name="Google Shape;36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6183" y="2104374"/>
            <a:ext cx="3521078" cy="3521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4696" y="275706"/>
            <a:ext cx="1283600" cy="6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5"/>
          <p:cNvSpPr/>
          <p:nvPr/>
        </p:nvSpPr>
        <p:spPr>
          <a:xfrm>
            <a:off x="1305232" y="1440020"/>
            <a:ext cx="9955162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1. Which of the following options is not an event block?</a:t>
            </a:r>
            <a:endParaRPr sz="2800" b="1" i="0" u="none" strike="noStrike" cap="none" dirty="0">
              <a:solidFill>
                <a:srgbClr val="5252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7" name="Google Shape;377;p35"/>
          <p:cNvGrpSpPr/>
          <p:nvPr/>
        </p:nvGrpSpPr>
        <p:grpSpPr>
          <a:xfrm>
            <a:off x="1722865" y="2743677"/>
            <a:ext cx="5313564" cy="1975117"/>
            <a:chOff x="3169858" y="2613961"/>
            <a:chExt cx="3713289" cy="1975117"/>
          </a:xfrm>
        </p:grpSpPr>
        <p:sp>
          <p:nvSpPr>
            <p:cNvPr id="378" name="Google Shape;378;p35"/>
            <p:cNvSpPr/>
            <p:nvPr/>
          </p:nvSpPr>
          <p:spPr>
            <a:xfrm>
              <a:off x="3169858" y="2613961"/>
              <a:ext cx="1234429" cy="6702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>
                  <a:solidFill>
                    <a:srgbClr val="525252"/>
                  </a:solidFill>
                  <a:latin typeface="Arial"/>
                  <a:ea typeface="Arial"/>
                  <a:cs typeface="Arial"/>
                  <a:sym typeface="Arial"/>
                </a:rPr>
                <a:t>A. </a:t>
              </a:r>
              <a:endParaRPr sz="2800" b="1" i="0" u="none" strike="noStrike" cap="none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>
              <a:off x="5648718" y="2613962"/>
              <a:ext cx="1234429" cy="6702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>
                  <a:solidFill>
                    <a:srgbClr val="525252"/>
                  </a:solidFill>
                  <a:latin typeface="Arial"/>
                  <a:ea typeface="Arial"/>
                  <a:cs typeface="Arial"/>
                  <a:sym typeface="Arial"/>
                </a:rPr>
                <a:t>B. </a:t>
              </a:r>
              <a:endParaRPr sz="2800" b="1" i="0" u="none" strike="noStrike" cap="none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35"/>
            <p:cNvSpPr/>
            <p:nvPr/>
          </p:nvSpPr>
          <p:spPr>
            <a:xfrm>
              <a:off x="3169858" y="3918830"/>
              <a:ext cx="1234429" cy="6702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>
                  <a:solidFill>
                    <a:srgbClr val="525252"/>
                  </a:solidFill>
                  <a:latin typeface="Arial"/>
                  <a:ea typeface="Arial"/>
                  <a:cs typeface="Arial"/>
                  <a:sym typeface="Arial"/>
                </a:rPr>
                <a:t>C. </a:t>
              </a:r>
              <a:endParaRPr sz="2800" b="1" i="0" u="none" strike="noStrike" cap="none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35"/>
            <p:cNvSpPr/>
            <p:nvPr/>
          </p:nvSpPr>
          <p:spPr>
            <a:xfrm>
              <a:off x="5669460" y="3918829"/>
              <a:ext cx="1138918" cy="6702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>
                  <a:solidFill>
                    <a:srgbClr val="525252"/>
                  </a:solidFill>
                  <a:latin typeface="Arial"/>
                  <a:ea typeface="Arial"/>
                  <a:cs typeface="Arial"/>
                  <a:sym typeface="Arial"/>
                </a:rPr>
                <a:t>D.  </a:t>
              </a:r>
              <a:endParaRPr sz="2800" b="1" i="0" u="none" strike="noStrike" cap="none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82" name="Google Shape;382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2530" y="4048760"/>
            <a:ext cx="279273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62530" y="2727325"/>
            <a:ext cx="1711325" cy="757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28995" y="2743835"/>
            <a:ext cx="223139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28995" y="4118610"/>
            <a:ext cx="1824990" cy="645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6"/>
          <p:cNvSpPr/>
          <p:nvPr/>
        </p:nvSpPr>
        <p:spPr>
          <a:xfrm>
            <a:off x="1118419" y="1225170"/>
            <a:ext cx="9955162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2. Which of the following blocks can make </a:t>
            </a:r>
            <a:br>
              <a:rPr lang="en-US" sz="2800" b="1" dirty="0">
                <a:solidFill>
                  <a:srgbClr val="525252"/>
                </a:solidFill>
              </a:rPr>
            </a:br>
            <a:r>
              <a:rPr lang="en-US" sz="2800" b="1" dirty="0">
                <a:solidFill>
                  <a:srgbClr val="525252"/>
                </a:solidFill>
              </a:rPr>
              <a:t>a sprite </a:t>
            </a:r>
            <a:r>
              <a:rPr lang="en-US" sz="2800" b="1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look like the figure in the picture?</a:t>
            </a:r>
            <a:endParaRPr sz="2400" b="1" i="0" u="none" strike="noStrike" cap="none" dirty="0">
              <a:solidFill>
                <a:srgbClr val="5252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2" name="Google Shape;392;p36"/>
          <p:cNvGrpSpPr/>
          <p:nvPr/>
        </p:nvGrpSpPr>
        <p:grpSpPr>
          <a:xfrm>
            <a:off x="1450818" y="2780224"/>
            <a:ext cx="5906659" cy="2043533"/>
            <a:chOff x="3169858" y="2579753"/>
            <a:chExt cx="4127763" cy="2043533"/>
          </a:xfrm>
        </p:grpSpPr>
        <p:sp>
          <p:nvSpPr>
            <p:cNvPr id="393" name="Google Shape;393;p36"/>
            <p:cNvSpPr/>
            <p:nvPr/>
          </p:nvSpPr>
          <p:spPr>
            <a:xfrm>
              <a:off x="3169858" y="2579753"/>
              <a:ext cx="1234429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>
                  <a:solidFill>
                    <a:srgbClr val="525252"/>
                  </a:solidFill>
                  <a:latin typeface="Arial"/>
                  <a:ea typeface="Arial"/>
                  <a:cs typeface="Arial"/>
                  <a:sym typeface="Arial"/>
                </a:rPr>
                <a:t>A.  </a:t>
              </a:r>
              <a:endParaRPr/>
            </a:p>
          </p:txBody>
        </p:sp>
        <p:sp>
          <p:nvSpPr>
            <p:cNvPr id="394" name="Google Shape;394;p36"/>
            <p:cNvSpPr/>
            <p:nvPr/>
          </p:nvSpPr>
          <p:spPr>
            <a:xfrm>
              <a:off x="5648718" y="2579754"/>
              <a:ext cx="1234429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>
                  <a:solidFill>
                    <a:srgbClr val="525252"/>
                  </a:solidFill>
                  <a:latin typeface="Arial"/>
                  <a:ea typeface="Arial"/>
                  <a:cs typeface="Arial"/>
                  <a:sym typeface="Arial"/>
                </a:rPr>
                <a:t>B. </a:t>
              </a:r>
              <a:endParaRPr sz="2800" b="1" i="0" u="none" strike="noStrike" cap="none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36"/>
            <p:cNvSpPr/>
            <p:nvPr/>
          </p:nvSpPr>
          <p:spPr>
            <a:xfrm>
              <a:off x="3169858" y="3884622"/>
              <a:ext cx="1234429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>
                  <a:solidFill>
                    <a:srgbClr val="525252"/>
                  </a:solidFill>
                  <a:latin typeface="Arial"/>
                  <a:ea typeface="Arial"/>
                  <a:cs typeface="Arial"/>
                  <a:sym typeface="Arial"/>
                </a:rPr>
                <a:t>C.  </a:t>
              </a:r>
              <a:endParaRPr/>
            </a:p>
          </p:txBody>
        </p:sp>
        <p:sp>
          <p:nvSpPr>
            <p:cNvPr id="396" name="Google Shape;396;p36"/>
            <p:cNvSpPr/>
            <p:nvPr/>
          </p:nvSpPr>
          <p:spPr>
            <a:xfrm>
              <a:off x="5669460" y="3884620"/>
              <a:ext cx="1628161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>
                  <a:solidFill>
                    <a:srgbClr val="525252"/>
                  </a:solidFill>
                  <a:latin typeface="Arial"/>
                  <a:ea typeface="Arial"/>
                  <a:cs typeface="Arial"/>
                  <a:sym typeface="Arial"/>
                </a:rPr>
                <a:t>D.  </a:t>
              </a:r>
              <a:endParaRPr sz="2800" b="1" i="0" u="none" strike="noStrike" cap="none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97" name="Google Shape;39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1028" y="2977509"/>
            <a:ext cx="2659380" cy="541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9069" y="2953698"/>
            <a:ext cx="2612396" cy="55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76608" y="4294124"/>
            <a:ext cx="1753343" cy="529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9069" y="4298280"/>
            <a:ext cx="2836103" cy="541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43046" y="1346880"/>
            <a:ext cx="3040745" cy="2082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7"/>
          <p:cNvSpPr/>
          <p:nvPr/>
        </p:nvSpPr>
        <p:spPr>
          <a:xfrm>
            <a:off x="1418088" y="1224557"/>
            <a:ext cx="9355824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3. Which of the following blocks can make a sprite return to its original appearance?</a:t>
            </a:r>
            <a:endParaRPr sz="2800" b="1" i="0" u="none" strike="noStrike" cap="none" dirty="0">
              <a:solidFill>
                <a:srgbClr val="5252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8" name="Google Shape;408;p37"/>
          <p:cNvGrpSpPr/>
          <p:nvPr/>
        </p:nvGrpSpPr>
        <p:grpSpPr>
          <a:xfrm>
            <a:off x="1905419" y="2618498"/>
            <a:ext cx="5906659" cy="2043533"/>
            <a:chOff x="3169858" y="2579753"/>
            <a:chExt cx="4127763" cy="2043533"/>
          </a:xfrm>
        </p:grpSpPr>
        <p:sp>
          <p:nvSpPr>
            <p:cNvPr id="409" name="Google Shape;409;p37"/>
            <p:cNvSpPr/>
            <p:nvPr/>
          </p:nvSpPr>
          <p:spPr>
            <a:xfrm>
              <a:off x="3169858" y="2579753"/>
              <a:ext cx="1234429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>
                  <a:solidFill>
                    <a:srgbClr val="525252"/>
                  </a:solidFill>
                  <a:latin typeface="Arial"/>
                  <a:ea typeface="Arial"/>
                  <a:cs typeface="Arial"/>
                  <a:sym typeface="Arial"/>
                </a:rPr>
                <a:t>A.  </a:t>
              </a:r>
              <a:endParaRPr/>
            </a:p>
          </p:txBody>
        </p:sp>
        <p:sp>
          <p:nvSpPr>
            <p:cNvPr id="410" name="Google Shape;410;p37"/>
            <p:cNvSpPr/>
            <p:nvPr/>
          </p:nvSpPr>
          <p:spPr>
            <a:xfrm>
              <a:off x="5648718" y="2579754"/>
              <a:ext cx="1234429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>
                  <a:solidFill>
                    <a:srgbClr val="525252"/>
                  </a:solidFill>
                  <a:latin typeface="Arial"/>
                  <a:ea typeface="Arial"/>
                  <a:cs typeface="Arial"/>
                  <a:sym typeface="Arial"/>
                </a:rPr>
                <a:t>B. </a:t>
              </a:r>
              <a:endParaRPr sz="2800" b="1" i="0" u="none" strike="noStrike" cap="none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3169858" y="3884622"/>
              <a:ext cx="1234429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>
                  <a:solidFill>
                    <a:srgbClr val="525252"/>
                  </a:solidFill>
                  <a:latin typeface="Arial"/>
                  <a:ea typeface="Arial"/>
                  <a:cs typeface="Arial"/>
                  <a:sym typeface="Arial"/>
                </a:rPr>
                <a:t>C.  </a:t>
              </a: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5669460" y="3884620"/>
              <a:ext cx="1628161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>
                  <a:solidFill>
                    <a:srgbClr val="525252"/>
                  </a:solidFill>
                  <a:latin typeface="Arial"/>
                  <a:ea typeface="Arial"/>
                  <a:cs typeface="Arial"/>
                  <a:sym typeface="Arial"/>
                </a:rPr>
                <a:t>D.  </a:t>
              </a:r>
              <a:endParaRPr sz="2800" b="1" i="0" u="none" strike="noStrike" cap="none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13" name="Google Shape;41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2530" y="2681365"/>
            <a:ext cx="1620011" cy="612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37886" y="2744865"/>
            <a:ext cx="1288526" cy="612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62530" y="3922256"/>
            <a:ext cx="2512756" cy="739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08370" y="4075086"/>
            <a:ext cx="1811841" cy="587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8"/>
          <p:cNvSpPr/>
          <p:nvPr/>
        </p:nvSpPr>
        <p:spPr>
          <a:xfrm>
            <a:off x="4008328" y="1741118"/>
            <a:ext cx="5774500" cy="268057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6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3" name="Google Shape;423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6183" y="2104374"/>
            <a:ext cx="3521078" cy="3521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4696" y="275706"/>
            <a:ext cx="1283600" cy="6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telligent Planet">
            <a:hlinkClick r:id="" action="ppaction://media"/>
            <a:extLst>
              <a:ext uri="{FF2B5EF4-FFF2-40B4-BE49-F238E27FC236}">
                <a16:creationId xmlns:a16="http://schemas.microsoft.com/office/drawing/2014/main" id="{952C2EFF-36CA-4017-B24B-963F74E216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06591" y="0"/>
            <a:ext cx="91821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0530" y="2188210"/>
            <a:ext cx="4178300" cy="17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09130" y="2188210"/>
            <a:ext cx="2476500" cy="17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13;p5">
            <a:extLst>
              <a:ext uri="{FF2B5EF4-FFF2-40B4-BE49-F238E27FC236}">
                <a16:creationId xmlns:a16="http://schemas.microsoft.com/office/drawing/2014/main" id="{24F40B42-2BA9-42D0-BAD3-E69BAE9C2C31}"/>
              </a:ext>
            </a:extLst>
          </p:cNvPr>
          <p:cNvSpPr/>
          <p:nvPr/>
        </p:nvSpPr>
        <p:spPr>
          <a:xfrm>
            <a:off x="943029" y="570188"/>
            <a:ext cx="187512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Review</a:t>
            </a:r>
            <a:endParaRPr sz="3600" b="1" i="0" u="none" strike="noStrike" cap="none" dirty="0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" name="Google Shape;112;p5"/>
          <p:cNvGraphicFramePr/>
          <p:nvPr/>
        </p:nvGraphicFramePr>
        <p:xfrm>
          <a:off x="743712" y="1413304"/>
          <a:ext cx="10607050" cy="4621750"/>
        </p:xfrm>
        <a:graphic>
          <a:graphicData uri="http://schemas.openxmlformats.org/drawingml/2006/table">
            <a:tbl>
              <a:tblPr firstRow="1" firstCol="1" bandRow="1">
                <a:noFill/>
                <a:tableStyleId>{6D0099FA-F42F-45E2-9AEC-DC99CD69283B}</a:tableStyleId>
              </a:tblPr>
              <a:tblGrid>
                <a:gridCol w="5303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3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5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2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Program</a:t>
                      </a:r>
                      <a:endParaRPr sz="18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2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Effect</a:t>
                      </a:r>
                      <a:endParaRPr sz="18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T w="12700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8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714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6666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2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i="0" u="none" strike="noStrike" cap="none">
                        <a:solidFill>
                          <a:srgbClr val="52525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7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714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6666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2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i="0" u="none" strike="noStrike" cap="none">
                        <a:solidFill>
                          <a:srgbClr val="52525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3" name="Google Shape;113;p5"/>
          <p:cNvSpPr/>
          <p:nvPr/>
        </p:nvSpPr>
        <p:spPr>
          <a:xfrm>
            <a:off x="943029" y="570188"/>
            <a:ext cx="187512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Review</a:t>
            </a:r>
            <a:endParaRPr sz="3600" b="1" i="0" u="none" strike="noStrike" cap="none" dirty="0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5"/>
          <p:cNvSpPr/>
          <p:nvPr/>
        </p:nvSpPr>
        <p:spPr>
          <a:xfrm>
            <a:off x="6096000" y="2800992"/>
            <a:ext cx="4883020" cy="6875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After the green flag is clicked, the </a:t>
            </a:r>
            <a:r>
              <a:rPr lang="en-US" sz="1800" dirty="0">
                <a:solidFill>
                  <a:srgbClr val="525252"/>
                </a:solidFill>
              </a:rPr>
              <a:t>sprite </a:t>
            </a:r>
            <a:r>
              <a:rPr lang="en-US" sz="1800" b="0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says "Hello!" </a:t>
            </a:r>
            <a:r>
              <a:rPr lang="en-US" sz="1800" dirty="0">
                <a:solidFill>
                  <a:srgbClr val="525252"/>
                </a:solidFill>
              </a:rPr>
              <a:t>for</a:t>
            </a:r>
            <a:r>
              <a:rPr lang="en-US" sz="1800" b="0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 2 seconds.</a:t>
            </a:r>
            <a:endParaRPr sz="1800" b="0" i="0" u="none" strike="noStrike" cap="none" dirty="0">
              <a:solidFill>
                <a:srgbClr val="5252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"/>
          <p:cNvSpPr/>
          <p:nvPr/>
        </p:nvSpPr>
        <p:spPr>
          <a:xfrm>
            <a:off x="6096000" y="4695420"/>
            <a:ext cx="4683968" cy="798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After the green flag is clicked, the role says "Hello!" </a:t>
            </a:r>
            <a:r>
              <a:rPr lang="en-US" sz="1800">
                <a:solidFill>
                  <a:srgbClr val="525252"/>
                </a:solidFill>
              </a:rPr>
              <a:t>continuously</a:t>
            </a:r>
            <a:r>
              <a:rPr lang="en-US" sz="1800" b="0" i="0" u="none" strike="noStrike" cap="none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0" i="0" u="none" strike="noStrike" cap="none">
              <a:solidFill>
                <a:srgbClr val="5252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0130" y="4370070"/>
            <a:ext cx="2047240" cy="1449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38375" y="2412365"/>
            <a:ext cx="3392805" cy="1433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"/>
          <p:cNvSpPr/>
          <p:nvPr/>
        </p:nvSpPr>
        <p:spPr>
          <a:xfrm>
            <a:off x="4008328" y="1741118"/>
            <a:ext cx="5774500" cy="268057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Example</a:t>
            </a:r>
            <a:endParaRPr sz="66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6183" y="2104374"/>
            <a:ext cx="3521078" cy="3521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4696" y="275706"/>
            <a:ext cx="1283600" cy="6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EFCF4E-FF80-4FCD-B27F-5EDABA6A3F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60" b="5824"/>
          <a:stretch/>
        </p:blipFill>
        <p:spPr>
          <a:xfrm>
            <a:off x="1538067" y="1099195"/>
            <a:ext cx="9115865" cy="465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12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/>
          <p:cNvSpPr/>
          <p:nvPr/>
        </p:nvSpPr>
        <p:spPr>
          <a:xfrm>
            <a:off x="4008328" y="1741118"/>
            <a:ext cx="5774500" cy="268057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Hands-on</a:t>
            </a:r>
            <a:endParaRPr sz="66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6183" y="2104374"/>
            <a:ext cx="3521078" cy="3521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4696" y="275706"/>
            <a:ext cx="1283600" cy="6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1"/>
          <p:cNvSpPr txBox="1"/>
          <p:nvPr/>
        </p:nvSpPr>
        <p:spPr>
          <a:xfrm>
            <a:off x="1004831" y="1910561"/>
            <a:ext cx="5806274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"Event“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In a program, it is the </a:t>
            </a:r>
            <a:r>
              <a:rPr lang="en-US" sz="2800" dirty="0">
                <a:solidFill>
                  <a:srgbClr val="525252"/>
                </a:solidFill>
              </a:rPr>
              <a:t>start signal</a:t>
            </a:r>
            <a:r>
              <a:rPr lang="en-US" sz="2800" b="0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dirty="0">
                <a:solidFill>
                  <a:srgbClr val="525252"/>
                </a:solidFill>
              </a:rPr>
              <a:t>for</a:t>
            </a:r>
            <a:r>
              <a:rPr lang="en-US" sz="2800" b="0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 subsequent actions.</a:t>
            </a:r>
            <a:endParaRPr sz="2800" b="0" i="0" u="none" strike="noStrike" cap="none" dirty="0">
              <a:solidFill>
                <a:srgbClr val="5252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27570" y="3043003"/>
            <a:ext cx="2441086" cy="194111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1"/>
          <p:cNvSpPr/>
          <p:nvPr/>
        </p:nvSpPr>
        <p:spPr>
          <a:xfrm>
            <a:off x="7107555" y="3043003"/>
            <a:ext cx="2561101" cy="757688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圆角矩形 1">
            <a:extLst>
              <a:ext uri="{FF2B5EF4-FFF2-40B4-BE49-F238E27FC236}">
                <a16:creationId xmlns:a16="http://schemas.microsoft.com/office/drawing/2014/main" id="{A2AB3D5E-8013-4E25-A4CC-3C002DE59D02}"/>
              </a:ext>
            </a:extLst>
          </p:cNvPr>
          <p:cNvSpPr/>
          <p:nvPr/>
        </p:nvSpPr>
        <p:spPr>
          <a:xfrm>
            <a:off x="7135243" y="1944371"/>
            <a:ext cx="1760921" cy="688424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D16B5B9-E377-4A41-B906-C951AE488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5243" y="1910562"/>
            <a:ext cx="1632976" cy="81648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695</Words>
  <Application>Microsoft Office PowerPoint</Application>
  <PresentationFormat>Widescreen</PresentationFormat>
  <Paragraphs>109</Paragraphs>
  <Slides>26</Slides>
  <Notes>26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Arial</vt:lpstr>
      <vt:lpstr>1_Office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Makeblock</dc:creator>
  <cp:lastModifiedBy>Rosemary Bianchi</cp:lastModifiedBy>
  <cp:revision>11</cp:revision>
  <dcterms:created xsi:type="dcterms:W3CDTF">2019-08-16T02:42:37Z</dcterms:created>
  <dcterms:modified xsi:type="dcterms:W3CDTF">2020-04-01T17:28:01Z</dcterms:modified>
</cp:coreProperties>
</file>